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56" r:id="rId2"/>
    <p:sldId id="257" r:id="rId3"/>
    <p:sldId id="299" r:id="rId4"/>
    <p:sldId id="305" r:id="rId5"/>
    <p:sldId id="309" r:id="rId6"/>
    <p:sldId id="311" r:id="rId7"/>
    <p:sldId id="310" r:id="rId8"/>
    <p:sldId id="312" r:id="rId9"/>
    <p:sldId id="306" r:id="rId10"/>
    <p:sldId id="307" r:id="rId11"/>
    <p:sldId id="308" r:id="rId12"/>
    <p:sldId id="265" r:id="rId13"/>
    <p:sldId id="28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D6F67"/>
    <a:srgbClr val="00CCFF"/>
    <a:srgbClr val="66FF99"/>
    <a:srgbClr val="33CCCC"/>
    <a:srgbClr val="66CCFF"/>
    <a:srgbClr val="99CCFF"/>
    <a:srgbClr val="0099CC"/>
    <a:srgbClr val="00FFCC"/>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928" autoAdjust="0"/>
    <p:restoredTop sz="94660" autoAdjust="0"/>
  </p:normalViewPr>
  <p:slideViewPr>
    <p:cSldViewPr snapToGrid="0">
      <p:cViewPr varScale="1">
        <p:scale>
          <a:sx n="84" d="100"/>
          <a:sy n="84" d="100"/>
        </p:scale>
        <p:origin x="864" y="17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25/9/2025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6463088A-AADE-C648-AD5D-0114FC5B5CF9}"/>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25/9/2025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25/9/2025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25/9/2025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25/9/2025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5.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7.xml"/><Relationship Id="rId4" Type="http://schemas.openxmlformats.org/officeDocument/2006/relationships/image" Target="../media/image7.emf"/></Relationships>
</file>

<file path=ppt/slides/_rels/slide5.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image" Target="../media/image10.tif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5D020B2-112E-C346-A0A2-3B54E0710092}"/>
              </a:ext>
            </a:extLst>
          </p:cNvPr>
          <p:cNvSpPr txBox="1"/>
          <p:nvPr/>
        </p:nvSpPr>
        <p:spPr>
          <a:xfrm>
            <a:off x="-187154" y="988652"/>
            <a:ext cx="7502787" cy="584775"/>
          </a:xfrm>
          <a:prstGeom prst="rect">
            <a:avLst/>
          </a:prstGeom>
          <a:noFill/>
        </p:spPr>
        <p:txBody>
          <a:bodyPr wrap="square" rtlCol="0">
            <a:spAutoFit/>
          </a:bodyPr>
          <a:lstStyle/>
          <a:p>
            <a:pPr algn="ctr"/>
            <a:r>
              <a:rPr lang="en-US" sz="3200" dirty="0">
                <a:latin typeface="+mj-lt"/>
              </a:rPr>
              <a:t>Read the story, ‘Bee a Super Eco Warrior’</a:t>
            </a:r>
          </a:p>
        </p:txBody>
      </p:sp>
      <p:sp>
        <p:nvSpPr>
          <p:cNvPr id="8" name="TextBox 7">
            <a:extLst>
              <a:ext uri="{FF2B5EF4-FFF2-40B4-BE49-F238E27FC236}">
                <a16:creationId xmlns:a16="http://schemas.microsoft.com/office/drawing/2014/main" id="{1B027B58-00A8-6247-BAFF-190F54631A6E}"/>
              </a:ext>
            </a:extLst>
          </p:cNvPr>
          <p:cNvSpPr txBox="1"/>
          <p:nvPr/>
        </p:nvSpPr>
        <p:spPr>
          <a:xfrm>
            <a:off x="1472484" y="6389330"/>
            <a:ext cx="9247031" cy="461665"/>
          </a:xfrm>
          <a:prstGeom prst="rect">
            <a:avLst/>
          </a:prstGeom>
          <a:noFill/>
        </p:spPr>
        <p:txBody>
          <a:bodyPr wrap="square" rtlCol="0">
            <a:spAutoFit/>
          </a:bodyPr>
          <a:lstStyle/>
          <a:p>
            <a:pPr algn="ctr"/>
            <a:r>
              <a:rPr lang="en-US" sz="2400" dirty="0">
                <a:latin typeface="+mj-lt"/>
              </a:rPr>
              <a:t>Did you discover new ways to be a Super Eco Warrior?</a:t>
            </a:r>
          </a:p>
        </p:txBody>
      </p:sp>
      <p:sp>
        <p:nvSpPr>
          <p:cNvPr id="7" name="TextBox 6">
            <a:extLst>
              <a:ext uri="{FF2B5EF4-FFF2-40B4-BE49-F238E27FC236}">
                <a16:creationId xmlns:a16="http://schemas.microsoft.com/office/drawing/2014/main" id="{78D6A7FF-49AD-CD49-AB82-96D1568EE21A}"/>
              </a:ext>
            </a:extLst>
          </p:cNvPr>
          <p:cNvSpPr txBox="1"/>
          <p:nvPr/>
        </p:nvSpPr>
        <p:spPr>
          <a:xfrm>
            <a:off x="117566" y="1848692"/>
            <a:ext cx="5342708" cy="1200329"/>
          </a:xfrm>
          <a:prstGeom prst="rect">
            <a:avLst/>
          </a:prstGeom>
          <a:noFill/>
        </p:spPr>
        <p:txBody>
          <a:bodyPr wrap="square" rtlCol="0">
            <a:spAutoFit/>
          </a:bodyPr>
          <a:lstStyle/>
          <a:p>
            <a:r>
              <a:rPr lang="en-US" sz="2400" dirty="0">
                <a:latin typeface="+mj-lt"/>
              </a:rPr>
              <a:t>In the same groups from the previous activity add to your list if you discover new ways to become a Super Eco Warrior.  </a:t>
            </a:r>
          </a:p>
        </p:txBody>
      </p:sp>
      <p:sp>
        <p:nvSpPr>
          <p:cNvPr id="10" name="Rectangle 9">
            <a:extLst>
              <a:ext uri="{FF2B5EF4-FFF2-40B4-BE49-F238E27FC236}">
                <a16:creationId xmlns:a16="http://schemas.microsoft.com/office/drawing/2014/main" id="{237E73B1-AE08-AF44-9613-43576F846774}"/>
              </a:ext>
            </a:extLst>
          </p:cNvPr>
          <p:cNvSpPr/>
          <p:nvPr/>
        </p:nvSpPr>
        <p:spPr>
          <a:xfrm>
            <a:off x="117566" y="128613"/>
            <a:ext cx="1621971" cy="584775"/>
          </a:xfrm>
          <a:prstGeom prst="rect">
            <a:avLst/>
          </a:prstGeom>
        </p:spPr>
        <p:txBody>
          <a:bodyPr wrap="square">
            <a:spAutoFit/>
          </a:bodyPr>
          <a:lstStyle/>
          <a:p>
            <a:r>
              <a:rPr lang="en-GB"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Activity:</a:t>
            </a:r>
          </a:p>
        </p:txBody>
      </p:sp>
      <p:pic>
        <p:nvPicPr>
          <p:cNvPr id="9" name="Picture 8">
            <a:extLst>
              <a:ext uri="{FF2B5EF4-FFF2-40B4-BE49-F238E27FC236}">
                <a16:creationId xmlns:a16="http://schemas.microsoft.com/office/drawing/2014/main" id="{404824FA-440F-424D-9FE1-4BE83C7E009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315633" y="718456"/>
            <a:ext cx="3840046" cy="5434149"/>
          </a:xfrm>
          <a:prstGeom prst="rect">
            <a:avLst/>
          </a:prstGeom>
        </p:spPr>
      </p:pic>
    </p:spTree>
    <p:extLst>
      <p:ext uri="{BB962C8B-B14F-4D97-AF65-F5344CB8AC3E}">
        <p14:creationId xmlns:p14="http://schemas.microsoft.com/office/powerpoint/2010/main" val="32360214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5D020B2-112E-C346-A0A2-3B54E0710092}"/>
              </a:ext>
            </a:extLst>
          </p:cNvPr>
          <p:cNvSpPr txBox="1"/>
          <p:nvPr/>
        </p:nvSpPr>
        <p:spPr>
          <a:xfrm>
            <a:off x="0" y="860636"/>
            <a:ext cx="6322856" cy="584775"/>
          </a:xfrm>
          <a:prstGeom prst="rect">
            <a:avLst/>
          </a:prstGeom>
          <a:noFill/>
        </p:spPr>
        <p:txBody>
          <a:bodyPr wrap="square" rtlCol="0">
            <a:spAutoFit/>
          </a:bodyPr>
          <a:lstStyle/>
          <a:p>
            <a:pPr algn="ctr"/>
            <a:r>
              <a:rPr lang="en-US" sz="3200" dirty="0">
                <a:latin typeface="+mj-lt"/>
              </a:rPr>
              <a:t>Design your own Super Eco Warrior’</a:t>
            </a:r>
          </a:p>
        </p:txBody>
      </p:sp>
      <p:sp>
        <p:nvSpPr>
          <p:cNvPr id="7" name="TextBox 6">
            <a:extLst>
              <a:ext uri="{FF2B5EF4-FFF2-40B4-BE49-F238E27FC236}">
                <a16:creationId xmlns:a16="http://schemas.microsoft.com/office/drawing/2014/main" id="{78D6A7FF-49AD-CD49-AB82-96D1568EE21A}"/>
              </a:ext>
            </a:extLst>
          </p:cNvPr>
          <p:cNvSpPr txBox="1"/>
          <p:nvPr/>
        </p:nvSpPr>
        <p:spPr>
          <a:xfrm>
            <a:off x="117566" y="1592659"/>
            <a:ext cx="5789458" cy="4154984"/>
          </a:xfrm>
          <a:prstGeom prst="rect">
            <a:avLst/>
          </a:prstGeom>
          <a:noFill/>
        </p:spPr>
        <p:txBody>
          <a:bodyPr wrap="square" rtlCol="0">
            <a:spAutoFit/>
          </a:bodyPr>
          <a:lstStyle/>
          <a:p>
            <a:r>
              <a:rPr lang="en-US" sz="2400" dirty="0">
                <a:latin typeface="+mj-lt"/>
              </a:rPr>
              <a:t>Design your own super eco warrior. Think about the outfit and the powers they have to help the environment. </a:t>
            </a:r>
          </a:p>
          <a:p>
            <a:endParaRPr lang="en-US" sz="2400" dirty="0">
              <a:latin typeface="+mj-lt"/>
            </a:endParaRPr>
          </a:p>
          <a:p>
            <a:r>
              <a:rPr lang="en-US" sz="2400" dirty="0">
                <a:latin typeface="+mj-lt"/>
              </a:rPr>
              <a:t>Check out the example to the right and use the design template provided. </a:t>
            </a:r>
          </a:p>
          <a:p>
            <a:endParaRPr lang="en-US" sz="2400" dirty="0">
              <a:latin typeface="+mj-lt"/>
            </a:endParaRPr>
          </a:p>
          <a:p>
            <a:r>
              <a:rPr lang="en-US" sz="2400" b="1" dirty="0">
                <a:latin typeface="+mj-lt"/>
              </a:rPr>
              <a:t>Extension: </a:t>
            </a:r>
          </a:p>
          <a:p>
            <a:r>
              <a:rPr lang="en-US" sz="2400" dirty="0">
                <a:latin typeface="+mj-lt"/>
              </a:rPr>
              <a:t>Write down all the ways you can be Eco Warriors at school? What actions can you take to look after your schools environment? </a:t>
            </a:r>
          </a:p>
        </p:txBody>
      </p:sp>
      <p:sp>
        <p:nvSpPr>
          <p:cNvPr id="10" name="Rectangle 9">
            <a:extLst>
              <a:ext uri="{FF2B5EF4-FFF2-40B4-BE49-F238E27FC236}">
                <a16:creationId xmlns:a16="http://schemas.microsoft.com/office/drawing/2014/main" id="{237E73B1-AE08-AF44-9613-43576F846774}"/>
              </a:ext>
            </a:extLst>
          </p:cNvPr>
          <p:cNvSpPr/>
          <p:nvPr/>
        </p:nvSpPr>
        <p:spPr>
          <a:xfrm>
            <a:off x="117566" y="128613"/>
            <a:ext cx="1621971" cy="584775"/>
          </a:xfrm>
          <a:prstGeom prst="rect">
            <a:avLst/>
          </a:prstGeom>
        </p:spPr>
        <p:txBody>
          <a:bodyPr wrap="square">
            <a:spAutoFit/>
          </a:bodyPr>
          <a:lstStyle/>
          <a:p>
            <a:r>
              <a:rPr lang="en-GB"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Activity:</a:t>
            </a:r>
          </a:p>
        </p:txBody>
      </p:sp>
      <p:pic>
        <p:nvPicPr>
          <p:cNvPr id="2" name="Picture 1">
            <a:extLst>
              <a:ext uri="{FF2B5EF4-FFF2-40B4-BE49-F238E27FC236}">
                <a16:creationId xmlns:a16="http://schemas.microsoft.com/office/drawing/2014/main" id="{81735D80-3081-154D-8B1A-8398001572FD}"/>
              </a:ext>
            </a:extLst>
          </p:cNvPr>
          <p:cNvPicPr>
            <a:picLocks noChangeAspect="1"/>
          </p:cNvPicPr>
          <p:nvPr/>
        </p:nvPicPr>
        <p:blipFill>
          <a:blip r:embed="rId2"/>
          <a:stretch>
            <a:fillRect/>
          </a:stretch>
        </p:blipFill>
        <p:spPr>
          <a:xfrm>
            <a:off x="7113585" y="282314"/>
            <a:ext cx="4259236" cy="614461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056170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1566" y="170688"/>
            <a:ext cx="2729530" cy="1107996"/>
          </a:xfrm>
          <a:prstGeom prst="rect">
            <a:avLst/>
          </a:prstGeom>
          <a:noFill/>
        </p:spPr>
        <p:txBody>
          <a:bodyPr wrap="none" rtlCol="0">
            <a:spAutoFit/>
          </a:bodyPr>
          <a:lstStyle/>
          <a:p>
            <a:r>
              <a:rPr lang="en-GB" sz="66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3074" y="5933987"/>
            <a:ext cx="924999" cy="914488"/>
          </a:xfrm>
          <a:prstGeom prst="ellipse">
            <a:avLst/>
          </a:prstGeom>
        </p:spPr>
      </p:pic>
      <p:graphicFrame>
        <p:nvGraphicFramePr>
          <p:cNvPr id="4" name="Table 3"/>
          <p:cNvGraphicFramePr>
            <a:graphicFrameLocks noGrp="1"/>
          </p:cNvGraphicFramePr>
          <p:nvPr>
            <p:extLst>
              <p:ext uri="{D42A27DB-BD31-4B8C-83A1-F6EECF244321}">
                <p14:modId xmlns:p14="http://schemas.microsoft.com/office/powerpoint/2010/main" val="2859568677"/>
              </p:ext>
            </p:extLst>
          </p:nvPr>
        </p:nvGraphicFramePr>
        <p:xfrm>
          <a:off x="2244274" y="2597507"/>
          <a:ext cx="7584114" cy="2834640"/>
        </p:xfrm>
        <a:graphic>
          <a:graphicData uri="http://schemas.openxmlformats.org/drawingml/2006/table">
            <a:tbl>
              <a:tblPr/>
              <a:tblGrid>
                <a:gridCol w="7584114">
                  <a:extLst>
                    <a:ext uri="{9D8B030D-6E8A-4147-A177-3AD203B41FA5}">
                      <a16:colId xmlns:a16="http://schemas.microsoft.com/office/drawing/2014/main" val="20000"/>
                    </a:ext>
                  </a:extLst>
                </a:gridCol>
              </a:tblGrid>
              <a:tr h="0">
                <a:tc>
                  <a:txBody>
                    <a:bodyPr/>
                    <a:lstStyle/>
                    <a:p>
                      <a:r>
                        <a:rPr lang="en-GB" sz="2400" dirty="0">
                          <a:solidFill>
                            <a:srgbClr val="000000"/>
                          </a:solidFill>
                          <a:effectLst/>
                          <a:latin typeface="+mj-lt"/>
                        </a:rPr>
                        <a:t>So what is a super eco warrior?</a:t>
                      </a:r>
                    </a:p>
                    <a:p>
                      <a:endParaRPr lang="en-GB" sz="2400" dirty="0">
                        <a:solidFill>
                          <a:srgbClr val="000000"/>
                        </a:solidFill>
                        <a:effectLst/>
                        <a:latin typeface="+mj-lt"/>
                      </a:endParaRPr>
                    </a:p>
                    <a:p>
                      <a:r>
                        <a:rPr lang="en-GB" sz="2400" dirty="0">
                          <a:solidFill>
                            <a:srgbClr val="000000"/>
                          </a:solidFill>
                          <a:effectLst/>
                          <a:latin typeface="+mj-lt"/>
                        </a:rPr>
                        <a:t>Are you already being a super eco warrior and have you discovered new ways in which you can help the environment?</a:t>
                      </a:r>
                    </a:p>
                    <a:p>
                      <a:endParaRPr lang="en-GB" sz="2400" dirty="0">
                        <a:solidFill>
                          <a:srgbClr val="000000"/>
                        </a:solidFill>
                        <a:effectLst/>
                        <a:latin typeface="+mj-lt"/>
                      </a:endParaRPr>
                    </a:p>
                    <a:p>
                      <a:r>
                        <a:rPr lang="en-GB" sz="2400" dirty="0">
                          <a:solidFill>
                            <a:srgbClr val="000000"/>
                          </a:solidFill>
                          <a:effectLst/>
                          <a:latin typeface="+mj-lt"/>
                        </a:rPr>
                        <a:t>Share with the class or the person next to you.</a:t>
                      </a:r>
                    </a:p>
                    <a:p>
                      <a:endParaRPr lang="en-GB" sz="1200" dirty="0">
                        <a:effectLst/>
                        <a:latin typeface="+mj-lt"/>
                      </a:endParaRPr>
                    </a:p>
                  </a:txBody>
                  <a:tcPr anchor="ctr">
                    <a:lnL>
                      <a:noFill/>
                    </a:lnL>
                    <a:lnR>
                      <a:noFill/>
                    </a:lnR>
                    <a:lnT>
                      <a:noFill/>
                    </a:lnT>
                    <a:lnB>
                      <a:noFill/>
                    </a:lnB>
                    <a:solidFill>
                      <a:schemeClr val="accent4">
                        <a:lumMod val="75000"/>
                      </a:schemeClr>
                    </a:solidFill>
                  </a:tcPr>
                </a:tc>
                <a:extLst>
                  <a:ext uri="{0D108BD9-81ED-4DB2-BD59-A6C34878D82A}">
                    <a16:rowId xmlns:a16="http://schemas.microsoft.com/office/drawing/2014/main" val="10000"/>
                  </a:ext>
                </a:extLst>
              </a:tr>
            </a:tbl>
          </a:graphicData>
        </a:graphic>
      </p:graphicFrame>
      <p:pic>
        <p:nvPicPr>
          <p:cNvPr id="6" name="Picture 5">
            <a:extLst>
              <a:ext uri="{FF2B5EF4-FFF2-40B4-BE49-F238E27FC236}">
                <a16:creationId xmlns:a16="http://schemas.microsoft.com/office/drawing/2014/main" id="{CB344453-9C08-DC44-A277-9834E1EF8E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28388" y="523829"/>
            <a:ext cx="1943633" cy="2073678"/>
          </a:xfrm>
          <a:prstGeom prst="rect">
            <a:avLst/>
          </a:prstGeom>
        </p:spPr>
      </p:pic>
      <p:pic>
        <p:nvPicPr>
          <p:cNvPr id="8" name="Picture 7">
            <a:extLst>
              <a:ext uri="{FF2B5EF4-FFF2-40B4-BE49-F238E27FC236}">
                <a16:creationId xmlns:a16="http://schemas.microsoft.com/office/drawing/2014/main" id="{8A8A9FBF-C30B-DD44-8F99-A3CC93BBD178}"/>
              </a:ext>
            </a:extLst>
          </p:cNvPr>
          <p:cNvPicPr>
            <a:picLocks noChangeAspect="1"/>
          </p:cNvPicPr>
          <p:nvPr/>
        </p:nvPicPr>
        <p:blipFill>
          <a:blip r:embed="rId4"/>
          <a:stretch>
            <a:fillRect/>
          </a:stretch>
        </p:blipFill>
        <p:spPr>
          <a:xfrm>
            <a:off x="300641" y="170688"/>
            <a:ext cx="1766328" cy="2787587"/>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431983"/>
          </a:xfrm>
          <a:prstGeom prst="rect">
            <a:avLst/>
          </a:prstGeom>
          <a:ln w="25400">
            <a:solidFill>
              <a:schemeClr val="accent5"/>
            </a:solidFill>
          </a:ln>
        </p:spPr>
        <p:txBody>
          <a:bodyPr wrap="square">
            <a:spAutoFit/>
          </a:bodyPr>
          <a:lstStyle/>
          <a:p>
            <a:r>
              <a:rPr lang="en-AU" sz="2000" b="1" dirty="0"/>
              <a:t>KS1 Learning opportunities in Living in the Wider World </a:t>
            </a:r>
          </a:p>
          <a:p>
            <a:r>
              <a:rPr lang="en-AU" sz="2000" b="1" dirty="0"/>
              <a:t>Shared responsibility</a:t>
            </a:r>
          </a:p>
          <a:p>
            <a:r>
              <a:rPr lang="en-AU" i="1" dirty="0"/>
              <a:t>Pupils learn... </a:t>
            </a:r>
          </a:p>
          <a:p>
            <a:r>
              <a:rPr lang="en-AU" b="1" dirty="0"/>
              <a:t>L2. </a:t>
            </a:r>
            <a:r>
              <a:rPr lang="en-AU" dirty="0"/>
              <a:t>how people and other living things have different needs; about the responsibilities of caring for them </a:t>
            </a:r>
            <a:endParaRPr lang="en-AU" sz="2000" dirty="0"/>
          </a:p>
          <a:p>
            <a:r>
              <a:rPr lang="en-AU" b="1" dirty="0"/>
              <a:t>L3. </a:t>
            </a:r>
            <a:r>
              <a:rPr lang="en-AU" dirty="0"/>
              <a:t>about things they can do to help look after their environment </a:t>
            </a:r>
            <a:endParaRPr lang="en-AU" sz="2000" dirty="0"/>
          </a:p>
          <a:p>
            <a:endParaRPr lang="en-AU" sz="2000" dirty="0">
              <a:effectLst/>
            </a:endParaRPr>
          </a:p>
          <a:p>
            <a:r>
              <a:rPr lang="en-AU" sz="2000" b="1" dirty="0"/>
              <a:t>KS2 Learning opportunities in Living in the Wider World </a:t>
            </a:r>
          </a:p>
          <a:p>
            <a:r>
              <a:rPr lang="en-AU" i="1" dirty="0"/>
              <a:t>Pupils learn... </a:t>
            </a:r>
          </a:p>
          <a:p>
            <a:endParaRPr lang="en-AU" sz="2000" dirty="0"/>
          </a:p>
          <a:p>
            <a:r>
              <a:rPr lang="en-AU" b="1" dirty="0"/>
              <a:t>L3. </a:t>
            </a:r>
            <a:r>
              <a:rPr lang="en-AU" dirty="0"/>
              <a:t>about the relationship between rights and responsibilities </a:t>
            </a:r>
            <a:endParaRPr lang="en-AU" sz="2000" dirty="0"/>
          </a:p>
          <a:p>
            <a:r>
              <a:rPr lang="en-AU" b="1" dirty="0"/>
              <a:t>L4. </a:t>
            </a:r>
            <a:r>
              <a:rPr lang="en-AU" dirty="0"/>
              <a:t>the importance of having compassion towards others; shared responsibilities we all have for caring for other people and living things; how to show care and concern for others </a:t>
            </a:r>
            <a:endParaRPr lang="en-AU" sz="2000" dirty="0"/>
          </a:p>
          <a:p>
            <a:r>
              <a:rPr lang="en-AU" b="1" dirty="0"/>
              <a:t>L5. </a:t>
            </a:r>
            <a:r>
              <a:rPr lang="en-AU" dirty="0"/>
              <a:t>ways of carrying out shared responsibilities for protecting the environment in school and at home; how everyday choices can affect the environment (e.g. reducing, reusing, recycling; food choices) </a:t>
            </a:r>
            <a:endParaRPr lang="en-AU" sz="2000" dirty="0"/>
          </a:p>
          <a:p>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0921848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5769" y="286603"/>
            <a:ext cx="9429910" cy="1450757"/>
          </a:xfrm>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1</a:t>
            </a:r>
          </a:p>
        </p:txBody>
      </p:sp>
      <p:sp>
        <p:nvSpPr>
          <p:cNvPr id="5" name="TextBox 4"/>
          <p:cNvSpPr txBox="1"/>
          <p:nvPr/>
        </p:nvSpPr>
        <p:spPr>
          <a:xfrm>
            <a:off x="339364" y="1838227"/>
            <a:ext cx="5802355" cy="2308324"/>
          </a:xfrm>
          <a:prstGeom prst="rect">
            <a:avLst/>
          </a:prstGeom>
          <a:noFill/>
        </p:spPr>
        <p:txBody>
          <a:bodyPr wrap="square" rtlCol="0">
            <a:spAutoFit/>
          </a:bodyPr>
          <a:lstStyle/>
          <a:p>
            <a:r>
              <a:rPr lang="en-GB" sz="2400" b="1" dirty="0"/>
              <a:t>Learning Objective: </a:t>
            </a:r>
            <a:r>
              <a:rPr lang="en-GB" sz="2400" b="1" i="1" dirty="0"/>
              <a:t>To be aware about what they can do to look after their environment </a:t>
            </a:r>
          </a:p>
          <a:p>
            <a:pPr marL="342900" indent="-342900">
              <a:buFont typeface="Arial" panose="020B0604020202020204" pitchFamily="34" charset="0"/>
              <a:buChar char="•"/>
            </a:pPr>
            <a:r>
              <a:rPr lang="en-GB" sz="2400" dirty="0"/>
              <a:t>I can explain what an eco warrior is</a:t>
            </a:r>
          </a:p>
          <a:p>
            <a:pPr marL="342900" indent="-342900">
              <a:buFont typeface="Arial" panose="020B0604020202020204" pitchFamily="34" charset="0"/>
              <a:buChar char="•"/>
            </a:pPr>
            <a:r>
              <a:rPr lang="en-GB" sz="2400" dirty="0"/>
              <a:t>I can list some things an eco warrior might do to help their environment</a:t>
            </a:r>
          </a:p>
          <a:p>
            <a:pPr marL="342900" indent="-342900">
              <a:buFont typeface="Arial" panose="020B0604020202020204" pitchFamily="34" charset="0"/>
              <a:buChar char="•"/>
            </a:pPr>
            <a:r>
              <a:rPr lang="en-GB" sz="2400" dirty="0"/>
              <a:t>I can explain why it is </a:t>
            </a:r>
          </a:p>
        </p:txBody>
      </p:sp>
      <p:pic>
        <p:nvPicPr>
          <p:cNvPr id="4" name="Picture 3">
            <a:extLst>
              <a:ext uri="{FF2B5EF4-FFF2-40B4-BE49-F238E27FC236}">
                <a16:creationId xmlns:a16="http://schemas.microsoft.com/office/drawing/2014/main" id="{75FE4BEE-67D7-BD4C-B0BD-02DA648B5CD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315633" y="718456"/>
            <a:ext cx="3840046" cy="5434149"/>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5D020B2-112E-C346-A0A2-3B54E0710092}"/>
              </a:ext>
            </a:extLst>
          </p:cNvPr>
          <p:cNvSpPr txBox="1"/>
          <p:nvPr/>
        </p:nvSpPr>
        <p:spPr>
          <a:xfrm>
            <a:off x="0" y="180304"/>
            <a:ext cx="12192000" cy="646331"/>
          </a:xfrm>
          <a:prstGeom prst="rect">
            <a:avLst/>
          </a:prstGeom>
          <a:noFill/>
        </p:spPr>
        <p:txBody>
          <a:bodyPr wrap="square" rtlCol="0">
            <a:spAutoFit/>
          </a:bodyPr>
          <a:lstStyle/>
          <a:p>
            <a:pPr algn="ctr"/>
            <a:r>
              <a:rPr lang="en-US" sz="3600" dirty="0">
                <a:latin typeface="+mj-lt"/>
              </a:rPr>
              <a:t>What do you think it means to be a Super Eco Warrior?</a:t>
            </a:r>
          </a:p>
        </p:txBody>
      </p:sp>
      <p:pic>
        <p:nvPicPr>
          <p:cNvPr id="7" name="Picture 6">
            <a:extLst>
              <a:ext uri="{FF2B5EF4-FFF2-40B4-BE49-F238E27FC236}">
                <a16:creationId xmlns:a16="http://schemas.microsoft.com/office/drawing/2014/main" id="{F989C5F1-2D97-D344-88DE-E53A35A40FF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149794" y="1500393"/>
            <a:ext cx="5780809" cy="4845543"/>
          </a:xfrm>
          <a:prstGeom prst="rect">
            <a:avLst/>
          </a:prstGeom>
        </p:spPr>
      </p:pic>
    </p:spTree>
    <p:extLst>
      <p:ext uri="{BB962C8B-B14F-4D97-AF65-F5344CB8AC3E}">
        <p14:creationId xmlns:p14="http://schemas.microsoft.com/office/powerpoint/2010/main" val="33783613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5D020B2-112E-C346-A0A2-3B54E0710092}"/>
              </a:ext>
            </a:extLst>
          </p:cNvPr>
          <p:cNvSpPr txBox="1"/>
          <p:nvPr/>
        </p:nvSpPr>
        <p:spPr>
          <a:xfrm>
            <a:off x="0" y="180304"/>
            <a:ext cx="12192000" cy="1754326"/>
          </a:xfrm>
          <a:prstGeom prst="rect">
            <a:avLst/>
          </a:prstGeom>
          <a:noFill/>
        </p:spPr>
        <p:txBody>
          <a:bodyPr wrap="square" rtlCol="0">
            <a:spAutoFit/>
          </a:bodyPr>
          <a:lstStyle/>
          <a:p>
            <a:pPr algn="ctr"/>
            <a:r>
              <a:rPr lang="en-US" sz="3600" dirty="0">
                <a:latin typeface="+mj-lt"/>
              </a:rPr>
              <a:t>A super Eco Warrior is someone who cares for the environment and wildlife. They do their best to help prevent the environment from being damaged. </a:t>
            </a:r>
          </a:p>
        </p:txBody>
      </p:sp>
      <p:pic>
        <p:nvPicPr>
          <p:cNvPr id="5" name="Picture 4">
            <a:extLst>
              <a:ext uri="{FF2B5EF4-FFF2-40B4-BE49-F238E27FC236}">
                <a16:creationId xmlns:a16="http://schemas.microsoft.com/office/drawing/2014/main" id="{FB3E32E5-A474-A648-947B-2199E7A70CFC}"/>
              </a:ext>
            </a:extLst>
          </p:cNvPr>
          <p:cNvPicPr>
            <a:picLocks noChangeAspect="1"/>
          </p:cNvPicPr>
          <p:nvPr/>
        </p:nvPicPr>
        <p:blipFill>
          <a:blip r:embed="rId2"/>
          <a:stretch>
            <a:fillRect/>
          </a:stretch>
        </p:blipFill>
        <p:spPr>
          <a:xfrm>
            <a:off x="9141159" y="2173712"/>
            <a:ext cx="1766328" cy="2787587"/>
          </a:xfrm>
          <a:prstGeom prst="rect">
            <a:avLst/>
          </a:prstGeom>
        </p:spPr>
      </p:pic>
      <p:pic>
        <p:nvPicPr>
          <p:cNvPr id="6" name="Picture 5">
            <a:extLst>
              <a:ext uri="{FF2B5EF4-FFF2-40B4-BE49-F238E27FC236}">
                <a16:creationId xmlns:a16="http://schemas.microsoft.com/office/drawing/2014/main" id="{CF4DFFE4-CFB1-C142-955F-7991093D650A}"/>
              </a:ext>
            </a:extLst>
          </p:cNvPr>
          <p:cNvPicPr>
            <a:picLocks noChangeAspect="1"/>
          </p:cNvPicPr>
          <p:nvPr/>
        </p:nvPicPr>
        <p:blipFill>
          <a:blip r:embed="rId3"/>
          <a:stretch>
            <a:fillRect/>
          </a:stretch>
        </p:blipFill>
        <p:spPr>
          <a:xfrm rot="21187149">
            <a:off x="615997" y="2073461"/>
            <a:ext cx="2521032" cy="2986659"/>
          </a:xfrm>
          <a:prstGeom prst="rect">
            <a:avLst/>
          </a:prstGeom>
        </p:spPr>
      </p:pic>
      <p:pic>
        <p:nvPicPr>
          <p:cNvPr id="2" name="Picture 1">
            <a:extLst>
              <a:ext uri="{FF2B5EF4-FFF2-40B4-BE49-F238E27FC236}">
                <a16:creationId xmlns:a16="http://schemas.microsoft.com/office/drawing/2014/main" id="{B1D396CE-E9EA-9F48-B941-062D10F6EC2E}"/>
              </a:ext>
            </a:extLst>
          </p:cNvPr>
          <p:cNvPicPr>
            <a:picLocks noChangeAspect="1"/>
          </p:cNvPicPr>
          <p:nvPr/>
        </p:nvPicPr>
        <p:blipFill>
          <a:blip r:embed="rId4"/>
          <a:stretch>
            <a:fillRect/>
          </a:stretch>
        </p:blipFill>
        <p:spPr>
          <a:xfrm>
            <a:off x="4944382" y="2417955"/>
            <a:ext cx="2303236" cy="3718883"/>
          </a:xfrm>
          <a:prstGeom prst="rect">
            <a:avLst/>
          </a:prstGeom>
        </p:spPr>
      </p:pic>
      <p:sp>
        <p:nvSpPr>
          <p:cNvPr id="8" name="TextBox 7">
            <a:extLst>
              <a:ext uri="{FF2B5EF4-FFF2-40B4-BE49-F238E27FC236}">
                <a16:creationId xmlns:a16="http://schemas.microsoft.com/office/drawing/2014/main" id="{1B027B58-00A8-6247-BAFF-190F54631A6E}"/>
              </a:ext>
            </a:extLst>
          </p:cNvPr>
          <p:cNvSpPr txBox="1"/>
          <p:nvPr/>
        </p:nvSpPr>
        <p:spPr>
          <a:xfrm>
            <a:off x="1472484" y="6389330"/>
            <a:ext cx="9247031" cy="461665"/>
          </a:xfrm>
          <a:prstGeom prst="rect">
            <a:avLst/>
          </a:prstGeom>
          <a:noFill/>
        </p:spPr>
        <p:txBody>
          <a:bodyPr wrap="square" rtlCol="0">
            <a:spAutoFit/>
          </a:bodyPr>
          <a:lstStyle/>
          <a:p>
            <a:pPr algn="ctr"/>
            <a:r>
              <a:rPr lang="en-US" sz="2400" b="1" dirty="0">
                <a:latin typeface="+mj-lt"/>
              </a:rPr>
              <a:t>Why is it important to look after the environment?</a:t>
            </a:r>
          </a:p>
        </p:txBody>
      </p:sp>
    </p:spTree>
    <p:extLst>
      <p:ext uri="{BB962C8B-B14F-4D97-AF65-F5344CB8AC3E}">
        <p14:creationId xmlns:p14="http://schemas.microsoft.com/office/powerpoint/2010/main" val="25760257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5D020B2-112E-C346-A0A2-3B54E0710092}"/>
              </a:ext>
            </a:extLst>
          </p:cNvPr>
          <p:cNvSpPr txBox="1"/>
          <p:nvPr/>
        </p:nvSpPr>
        <p:spPr>
          <a:xfrm>
            <a:off x="320038" y="1627632"/>
            <a:ext cx="5378850" cy="3046988"/>
          </a:xfrm>
          <a:prstGeom prst="rect">
            <a:avLst/>
          </a:prstGeom>
          <a:noFill/>
        </p:spPr>
        <p:txBody>
          <a:bodyPr wrap="square" rtlCol="0">
            <a:spAutoFit/>
          </a:bodyPr>
          <a:lstStyle/>
          <a:p>
            <a:r>
              <a:rPr lang="en-US" sz="2400" dirty="0">
                <a:latin typeface="+mj-lt"/>
              </a:rPr>
              <a:t>The environment is our surroundings or conditions in which we live in or operate in. </a:t>
            </a:r>
          </a:p>
          <a:p>
            <a:endParaRPr lang="en-US" sz="2400" dirty="0">
              <a:latin typeface="+mj-lt"/>
            </a:endParaRPr>
          </a:p>
          <a:p>
            <a:r>
              <a:rPr lang="en-US" sz="2400" dirty="0">
                <a:latin typeface="+mj-lt"/>
              </a:rPr>
              <a:t>We all have a few environments that we use depending on where we are. This could include our homes, </a:t>
            </a:r>
            <a:r>
              <a:rPr lang="en-US" sz="2400" dirty="0" err="1">
                <a:latin typeface="+mj-lt"/>
              </a:rPr>
              <a:t>neighbourhoods</a:t>
            </a:r>
            <a:r>
              <a:rPr lang="en-US" sz="2400" dirty="0">
                <a:latin typeface="+mj-lt"/>
              </a:rPr>
              <a:t>, schools or clubs. </a:t>
            </a:r>
          </a:p>
        </p:txBody>
      </p:sp>
      <p:pic>
        <p:nvPicPr>
          <p:cNvPr id="7" name="Picture 6">
            <a:extLst>
              <a:ext uri="{FF2B5EF4-FFF2-40B4-BE49-F238E27FC236}">
                <a16:creationId xmlns:a16="http://schemas.microsoft.com/office/drawing/2014/main" id="{96E1C545-B38A-A745-A482-277A79256CED}"/>
              </a:ext>
            </a:extLst>
          </p:cNvPr>
          <p:cNvPicPr>
            <a:picLocks noChangeAspect="1"/>
          </p:cNvPicPr>
          <p:nvPr/>
        </p:nvPicPr>
        <p:blipFill rotWithShape="1">
          <a:blip r:embed="rId2"/>
          <a:srcRect l="52915" t="63733" r="4845" b="9333"/>
          <a:stretch/>
        </p:blipFill>
        <p:spPr>
          <a:xfrm>
            <a:off x="6254495" y="1627632"/>
            <a:ext cx="5521165" cy="2816352"/>
          </a:xfrm>
          <a:prstGeom prst="rect">
            <a:avLst/>
          </a:prstGeom>
        </p:spPr>
      </p:pic>
      <p:sp>
        <p:nvSpPr>
          <p:cNvPr id="9" name="Rectangle 8">
            <a:extLst>
              <a:ext uri="{FF2B5EF4-FFF2-40B4-BE49-F238E27FC236}">
                <a16:creationId xmlns:a16="http://schemas.microsoft.com/office/drawing/2014/main" id="{5449E1D8-DCB9-BC41-BE84-DB92A0E2635C}"/>
              </a:ext>
            </a:extLst>
          </p:cNvPr>
          <p:cNvSpPr/>
          <p:nvPr/>
        </p:nvSpPr>
        <p:spPr>
          <a:xfrm>
            <a:off x="320038" y="353426"/>
            <a:ext cx="3191257" cy="707886"/>
          </a:xfrm>
          <a:prstGeom prst="rect">
            <a:avLst/>
          </a:prstGeom>
        </p:spPr>
        <p:txBody>
          <a:bodyPr wrap="square">
            <a:spAutoFit/>
          </a:bodyPr>
          <a:lstStyle/>
          <a:p>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Environment</a:t>
            </a:r>
          </a:p>
        </p:txBody>
      </p:sp>
    </p:spTree>
    <p:extLst>
      <p:ext uri="{BB962C8B-B14F-4D97-AF65-F5344CB8AC3E}">
        <p14:creationId xmlns:p14="http://schemas.microsoft.com/office/powerpoint/2010/main" val="33193236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5D020B2-112E-C346-A0A2-3B54E0710092}"/>
              </a:ext>
            </a:extLst>
          </p:cNvPr>
          <p:cNvSpPr txBox="1"/>
          <p:nvPr/>
        </p:nvSpPr>
        <p:spPr>
          <a:xfrm>
            <a:off x="162414" y="1239109"/>
            <a:ext cx="5598306" cy="4154984"/>
          </a:xfrm>
          <a:prstGeom prst="rect">
            <a:avLst/>
          </a:prstGeom>
          <a:noFill/>
        </p:spPr>
        <p:txBody>
          <a:bodyPr wrap="square" rtlCol="0">
            <a:spAutoFit/>
          </a:bodyPr>
          <a:lstStyle/>
          <a:p>
            <a:r>
              <a:rPr lang="en-US" sz="2400" dirty="0">
                <a:latin typeface="+mj-lt"/>
              </a:rPr>
              <a:t>Let’s look at our bedroom environments. If we didn’t look after our bedroom environment and it was never cleaned it wouldn’t be very nice to live in. It won’t look nice, could be dangerous and would likely begin to smell! </a:t>
            </a:r>
          </a:p>
          <a:p>
            <a:endParaRPr lang="en-US" sz="2400" dirty="0">
              <a:latin typeface="+mj-lt"/>
            </a:endParaRPr>
          </a:p>
          <a:p>
            <a:r>
              <a:rPr lang="en-US" sz="2400" dirty="0">
                <a:latin typeface="+mj-lt"/>
              </a:rPr>
              <a:t>It is the same with the other environments we use like our </a:t>
            </a:r>
            <a:r>
              <a:rPr lang="en-US" sz="2400" dirty="0" err="1">
                <a:latin typeface="+mj-lt"/>
              </a:rPr>
              <a:t>neighbourhood</a:t>
            </a:r>
            <a:r>
              <a:rPr lang="en-US" sz="2400" dirty="0">
                <a:latin typeface="+mj-lt"/>
              </a:rPr>
              <a:t>. Nobody wants to live somewhere where the environment is not looked after. </a:t>
            </a:r>
          </a:p>
        </p:txBody>
      </p:sp>
      <p:sp>
        <p:nvSpPr>
          <p:cNvPr id="8" name="TextBox 7">
            <a:extLst>
              <a:ext uri="{FF2B5EF4-FFF2-40B4-BE49-F238E27FC236}">
                <a16:creationId xmlns:a16="http://schemas.microsoft.com/office/drawing/2014/main" id="{1B027B58-00A8-6247-BAFF-190F54631A6E}"/>
              </a:ext>
            </a:extLst>
          </p:cNvPr>
          <p:cNvSpPr txBox="1"/>
          <p:nvPr/>
        </p:nvSpPr>
        <p:spPr>
          <a:xfrm>
            <a:off x="1472484" y="6389330"/>
            <a:ext cx="9247031" cy="461665"/>
          </a:xfrm>
          <a:prstGeom prst="rect">
            <a:avLst/>
          </a:prstGeom>
          <a:noFill/>
        </p:spPr>
        <p:txBody>
          <a:bodyPr wrap="square" rtlCol="0">
            <a:spAutoFit/>
          </a:bodyPr>
          <a:lstStyle/>
          <a:p>
            <a:pPr algn="ctr"/>
            <a:r>
              <a:rPr lang="en-US" sz="2400" b="1" dirty="0">
                <a:latin typeface="+mj-lt"/>
              </a:rPr>
              <a:t>How would you feel if the street you lived in was full of litter?</a:t>
            </a:r>
          </a:p>
        </p:txBody>
      </p:sp>
      <p:pic>
        <p:nvPicPr>
          <p:cNvPr id="3" name="Picture 2">
            <a:extLst>
              <a:ext uri="{FF2B5EF4-FFF2-40B4-BE49-F238E27FC236}">
                <a16:creationId xmlns:a16="http://schemas.microsoft.com/office/drawing/2014/main" id="{EE7F3222-2F76-AE44-950A-2D40BB381B8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938374" y="1078991"/>
            <a:ext cx="6253625" cy="4475221"/>
          </a:xfrm>
          <a:prstGeom prst="rect">
            <a:avLst/>
          </a:prstGeom>
        </p:spPr>
      </p:pic>
      <p:sp>
        <p:nvSpPr>
          <p:cNvPr id="5" name="Rectangle 4">
            <a:extLst>
              <a:ext uri="{FF2B5EF4-FFF2-40B4-BE49-F238E27FC236}">
                <a16:creationId xmlns:a16="http://schemas.microsoft.com/office/drawing/2014/main" id="{1F01A222-B100-3C44-88B1-8BDB42191F64}"/>
              </a:ext>
            </a:extLst>
          </p:cNvPr>
          <p:cNvSpPr/>
          <p:nvPr/>
        </p:nvSpPr>
        <p:spPr>
          <a:xfrm>
            <a:off x="320038" y="353426"/>
            <a:ext cx="3191257" cy="707886"/>
          </a:xfrm>
          <a:prstGeom prst="rect">
            <a:avLst/>
          </a:prstGeom>
        </p:spPr>
        <p:txBody>
          <a:bodyPr wrap="square">
            <a:spAutoFit/>
          </a:bodyPr>
          <a:lstStyle/>
          <a:p>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Environment</a:t>
            </a:r>
          </a:p>
        </p:txBody>
      </p:sp>
    </p:spTree>
    <p:extLst>
      <p:ext uri="{BB962C8B-B14F-4D97-AF65-F5344CB8AC3E}">
        <p14:creationId xmlns:p14="http://schemas.microsoft.com/office/powerpoint/2010/main" val="7014074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5D020B2-112E-C346-A0A2-3B54E0710092}"/>
              </a:ext>
            </a:extLst>
          </p:cNvPr>
          <p:cNvSpPr txBox="1"/>
          <p:nvPr/>
        </p:nvSpPr>
        <p:spPr>
          <a:xfrm>
            <a:off x="405601" y="1206199"/>
            <a:ext cx="5611151" cy="1938992"/>
          </a:xfrm>
          <a:prstGeom prst="rect">
            <a:avLst/>
          </a:prstGeom>
          <a:noFill/>
        </p:spPr>
        <p:txBody>
          <a:bodyPr wrap="square" rtlCol="0">
            <a:spAutoFit/>
          </a:bodyPr>
          <a:lstStyle/>
          <a:p>
            <a:r>
              <a:rPr lang="en-US" sz="2400" dirty="0">
                <a:latin typeface="+mj-lt"/>
              </a:rPr>
              <a:t>Pollution is where the environment is dirtied by waste or harmful substances. </a:t>
            </a:r>
            <a:r>
              <a:rPr lang="en-US" sz="2400" b="1" dirty="0">
                <a:latin typeface="+mj-lt"/>
              </a:rPr>
              <a:t>Land</a:t>
            </a:r>
            <a:r>
              <a:rPr lang="en-US" sz="2400" dirty="0">
                <a:latin typeface="+mj-lt"/>
              </a:rPr>
              <a:t>, </a:t>
            </a:r>
            <a:r>
              <a:rPr lang="en-US" sz="2400" b="1" dirty="0">
                <a:latin typeface="+mj-lt"/>
              </a:rPr>
              <a:t>water</a:t>
            </a:r>
            <a:r>
              <a:rPr lang="en-US" sz="2400" dirty="0">
                <a:latin typeface="+mj-lt"/>
              </a:rPr>
              <a:t> and </a:t>
            </a:r>
            <a:r>
              <a:rPr lang="en-US" sz="2400" b="1" dirty="0">
                <a:latin typeface="+mj-lt"/>
              </a:rPr>
              <a:t>air</a:t>
            </a:r>
            <a:r>
              <a:rPr lang="en-US" sz="2400" dirty="0">
                <a:latin typeface="+mj-lt"/>
              </a:rPr>
              <a:t> are three types of pollution. </a:t>
            </a:r>
            <a:r>
              <a:rPr lang="en-US" sz="2400" b="1" dirty="0">
                <a:latin typeface="+mj-lt"/>
              </a:rPr>
              <a:t>Littering</a:t>
            </a:r>
            <a:r>
              <a:rPr lang="en-US" sz="2400" dirty="0">
                <a:latin typeface="+mj-lt"/>
              </a:rPr>
              <a:t> is an example of pollution that can occur on land and in water. </a:t>
            </a:r>
          </a:p>
        </p:txBody>
      </p:sp>
      <p:sp>
        <p:nvSpPr>
          <p:cNvPr id="8" name="TextBox 7">
            <a:extLst>
              <a:ext uri="{FF2B5EF4-FFF2-40B4-BE49-F238E27FC236}">
                <a16:creationId xmlns:a16="http://schemas.microsoft.com/office/drawing/2014/main" id="{1B027B58-00A8-6247-BAFF-190F54631A6E}"/>
              </a:ext>
            </a:extLst>
          </p:cNvPr>
          <p:cNvSpPr txBox="1"/>
          <p:nvPr/>
        </p:nvSpPr>
        <p:spPr>
          <a:xfrm>
            <a:off x="1472484" y="6389330"/>
            <a:ext cx="9247031" cy="461665"/>
          </a:xfrm>
          <a:prstGeom prst="rect">
            <a:avLst/>
          </a:prstGeom>
          <a:noFill/>
        </p:spPr>
        <p:txBody>
          <a:bodyPr wrap="square" rtlCol="0">
            <a:spAutoFit/>
          </a:bodyPr>
          <a:lstStyle/>
          <a:p>
            <a:pPr algn="ctr"/>
            <a:r>
              <a:rPr lang="en-US" sz="2400" b="1" dirty="0">
                <a:latin typeface="+mj-lt"/>
              </a:rPr>
              <a:t>Have you ever seen litter on the floor or in the river or sea?</a:t>
            </a:r>
          </a:p>
        </p:txBody>
      </p:sp>
      <p:sp>
        <p:nvSpPr>
          <p:cNvPr id="6" name="Rectangle 5">
            <a:extLst>
              <a:ext uri="{FF2B5EF4-FFF2-40B4-BE49-F238E27FC236}">
                <a16:creationId xmlns:a16="http://schemas.microsoft.com/office/drawing/2014/main" id="{E03326E6-C62A-724B-89CF-E7EA689319A8}"/>
              </a:ext>
            </a:extLst>
          </p:cNvPr>
          <p:cNvSpPr/>
          <p:nvPr/>
        </p:nvSpPr>
        <p:spPr>
          <a:xfrm>
            <a:off x="405601" y="227453"/>
            <a:ext cx="2534194" cy="707886"/>
          </a:xfrm>
          <a:prstGeom prst="rect">
            <a:avLst/>
          </a:prstGeom>
        </p:spPr>
        <p:txBody>
          <a:bodyPr wrap="square">
            <a:spAutoFit/>
          </a:bodyPr>
          <a:lstStyle/>
          <a:p>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Pollution</a:t>
            </a:r>
          </a:p>
        </p:txBody>
      </p:sp>
      <p:pic>
        <p:nvPicPr>
          <p:cNvPr id="3" name="Picture 2">
            <a:extLst>
              <a:ext uri="{FF2B5EF4-FFF2-40B4-BE49-F238E27FC236}">
                <a16:creationId xmlns:a16="http://schemas.microsoft.com/office/drawing/2014/main" id="{ACBCFA29-9184-9347-BBFC-5576AFE22F3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09141" y="3699227"/>
            <a:ext cx="4661308" cy="2249424"/>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2728BBBE-5266-084D-824E-8BD54143E22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30948" y="1116486"/>
            <a:ext cx="5246524" cy="427605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008582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5D020B2-112E-C346-A0A2-3B54E0710092}"/>
              </a:ext>
            </a:extLst>
          </p:cNvPr>
          <p:cNvSpPr txBox="1"/>
          <p:nvPr/>
        </p:nvSpPr>
        <p:spPr>
          <a:xfrm>
            <a:off x="259297" y="1617379"/>
            <a:ext cx="5428271" cy="1569660"/>
          </a:xfrm>
          <a:prstGeom prst="rect">
            <a:avLst/>
          </a:prstGeom>
          <a:noFill/>
        </p:spPr>
        <p:txBody>
          <a:bodyPr wrap="square" rtlCol="0">
            <a:spAutoFit/>
          </a:bodyPr>
          <a:lstStyle/>
          <a:p>
            <a:r>
              <a:rPr lang="en-US" sz="2400" dirty="0">
                <a:latin typeface="+mj-lt"/>
              </a:rPr>
              <a:t>Our environments are very important to us and it is vital that we look after them so everybody including animals can live happily within them.</a:t>
            </a:r>
          </a:p>
        </p:txBody>
      </p:sp>
      <p:sp>
        <p:nvSpPr>
          <p:cNvPr id="6" name="Rectangle 5">
            <a:extLst>
              <a:ext uri="{FF2B5EF4-FFF2-40B4-BE49-F238E27FC236}">
                <a16:creationId xmlns:a16="http://schemas.microsoft.com/office/drawing/2014/main" id="{E03326E6-C62A-724B-89CF-E7EA689319A8}"/>
              </a:ext>
            </a:extLst>
          </p:cNvPr>
          <p:cNvSpPr/>
          <p:nvPr/>
        </p:nvSpPr>
        <p:spPr>
          <a:xfrm>
            <a:off x="259297" y="376361"/>
            <a:ext cx="6765909" cy="707886"/>
          </a:xfrm>
          <a:prstGeom prst="rect">
            <a:avLst/>
          </a:prstGeom>
        </p:spPr>
        <p:txBody>
          <a:bodyPr wrap="square">
            <a:spAutoFit/>
          </a:bodyPr>
          <a:lstStyle/>
          <a:p>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Looking after our environment</a:t>
            </a:r>
          </a:p>
        </p:txBody>
      </p:sp>
      <p:pic>
        <p:nvPicPr>
          <p:cNvPr id="9" name="Picture 8">
            <a:extLst>
              <a:ext uri="{FF2B5EF4-FFF2-40B4-BE49-F238E27FC236}">
                <a16:creationId xmlns:a16="http://schemas.microsoft.com/office/drawing/2014/main" id="{48104E33-E3D7-374E-87A0-656998AD794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95127" y="1766287"/>
            <a:ext cx="5574507" cy="3941003"/>
          </a:xfrm>
          <a:prstGeom prst="rect">
            <a:avLst/>
          </a:prstGeom>
        </p:spPr>
      </p:pic>
    </p:spTree>
    <p:extLst>
      <p:ext uri="{BB962C8B-B14F-4D97-AF65-F5344CB8AC3E}">
        <p14:creationId xmlns:p14="http://schemas.microsoft.com/office/powerpoint/2010/main" val="2566820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5D020B2-112E-C346-A0A2-3B54E0710092}"/>
              </a:ext>
            </a:extLst>
          </p:cNvPr>
          <p:cNvSpPr txBox="1"/>
          <p:nvPr/>
        </p:nvSpPr>
        <p:spPr>
          <a:xfrm>
            <a:off x="0" y="88703"/>
            <a:ext cx="12192000" cy="1200329"/>
          </a:xfrm>
          <a:prstGeom prst="rect">
            <a:avLst/>
          </a:prstGeom>
          <a:noFill/>
        </p:spPr>
        <p:txBody>
          <a:bodyPr wrap="square" rtlCol="0">
            <a:spAutoFit/>
          </a:bodyPr>
          <a:lstStyle/>
          <a:p>
            <a:pPr algn="ctr"/>
            <a:r>
              <a:rPr lang="en-US" sz="3600" dirty="0">
                <a:latin typeface="+mj-lt"/>
              </a:rPr>
              <a:t>What are all the ways you know of to help look after the environment? </a:t>
            </a:r>
          </a:p>
        </p:txBody>
      </p:sp>
      <p:sp>
        <p:nvSpPr>
          <p:cNvPr id="7" name="TextBox 6">
            <a:extLst>
              <a:ext uri="{FF2B5EF4-FFF2-40B4-BE49-F238E27FC236}">
                <a16:creationId xmlns:a16="http://schemas.microsoft.com/office/drawing/2014/main" id="{78D6A7FF-49AD-CD49-AB82-96D1568EE21A}"/>
              </a:ext>
            </a:extLst>
          </p:cNvPr>
          <p:cNvSpPr txBox="1"/>
          <p:nvPr/>
        </p:nvSpPr>
        <p:spPr>
          <a:xfrm>
            <a:off x="117566" y="2015034"/>
            <a:ext cx="5588290" cy="2677656"/>
          </a:xfrm>
          <a:prstGeom prst="rect">
            <a:avLst/>
          </a:prstGeom>
          <a:noFill/>
        </p:spPr>
        <p:txBody>
          <a:bodyPr wrap="square" rtlCol="0">
            <a:spAutoFit/>
          </a:bodyPr>
          <a:lstStyle/>
          <a:p>
            <a:r>
              <a:rPr lang="en-US" sz="2400" dirty="0">
                <a:latin typeface="+mj-lt"/>
              </a:rPr>
              <a:t>In groups of 3 or 4. Note down all the ways you know how to look after our lovely planet. </a:t>
            </a:r>
          </a:p>
          <a:p>
            <a:endParaRPr lang="en-US" sz="2400" dirty="0">
              <a:latin typeface="+mj-lt"/>
            </a:endParaRPr>
          </a:p>
          <a:p>
            <a:r>
              <a:rPr lang="en-US" sz="2400" dirty="0">
                <a:latin typeface="+mj-lt"/>
              </a:rPr>
              <a:t>Share your ideas with the class and add to your list if you hear a new idea. </a:t>
            </a:r>
          </a:p>
          <a:p>
            <a:endParaRPr lang="en-US" sz="2400" dirty="0">
              <a:latin typeface="+mj-lt"/>
            </a:endParaRPr>
          </a:p>
        </p:txBody>
      </p:sp>
      <p:sp>
        <p:nvSpPr>
          <p:cNvPr id="10" name="Rectangle 9">
            <a:extLst>
              <a:ext uri="{FF2B5EF4-FFF2-40B4-BE49-F238E27FC236}">
                <a16:creationId xmlns:a16="http://schemas.microsoft.com/office/drawing/2014/main" id="{237E73B1-AE08-AF44-9613-43576F846774}"/>
              </a:ext>
            </a:extLst>
          </p:cNvPr>
          <p:cNvSpPr/>
          <p:nvPr/>
        </p:nvSpPr>
        <p:spPr>
          <a:xfrm>
            <a:off x="117566" y="1359645"/>
            <a:ext cx="1621971" cy="584775"/>
          </a:xfrm>
          <a:prstGeom prst="rect">
            <a:avLst/>
          </a:prstGeom>
        </p:spPr>
        <p:txBody>
          <a:bodyPr wrap="square">
            <a:spAutoFit/>
          </a:bodyPr>
          <a:lstStyle/>
          <a:p>
            <a:r>
              <a:rPr lang="en-GB"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Activity:</a:t>
            </a:r>
          </a:p>
        </p:txBody>
      </p:sp>
      <p:pic>
        <p:nvPicPr>
          <p:cNvPr id="3" name="Picture 2">
            <a:extLst>
              <a:ext uri="{FF2B5EF4-FFF2-40B4-BE49-F238E27FC236}">
                <a16:creationId xmlns:a16="http://schemas.microsoft.com/office/drawing/2014/main" id="{36EAC063-BD22-6D48-9B12-BFD8B8CB83B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95127" y="1766287"/>
            <a:ext cx="5574507" cy="3941003"/>
          </a:xfrm>
          <a:prstGeom prst="rect">
            <a:avLst/>
          </a:prstGeom>
        </p:spPr>
      </p:pic>
    </p:spTree>
    <p:extLst>
      <p:ext uri="{BB962C8B-B14F-4D97-AF65-F5344CB8AC3E}">
        <p14:creationId xmlns:p14="http://schemas.microsoft.com/office/powerpoint/2010/main" val="35477566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66346</TotalTime>
  <Words>677</Words>
  <Application>Microsoft Macintosh PowerPoint</Application>
  <PresentationFormat>Widescreen</PresentationFormat>
  <Paragraphs>58</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Calibri Light</vt:lpstr>
      <vt:lpstr>Retrospect</vt:lpstr>
      <vt:lpstr>PowerPoint Presentation</vt:lpstr>
      <vt:lpstr>Lesson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121</cp:revision>
  <dcterms:created xsi:type="dcterms:W3CDTF">2015-12-16T03:40:36Z</dcterms:created>
  <dcterms:modified xsi:type="dcterms:W3CDTF">2025-09-25T00:41:34Z</dcterms:modified>
</cp:coreProperties>
</file>